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29127"/>
  <workbookPr/>
  <mc:AlternateContent xmlns:mc="http://schemas.openxmlformats.org/markup-compatibility/2006">
    <mc:Choice Requires="x15">
      <x15ac:absPath xmlns:x15ac="http://schemas.microsoft.com/office/spreadsheetml/2010/11/ac" url="C:\Users\Eigenaar\Desktop\Hollands Kroon\"/>
    </mc:Choice>
  </mc:AlternateContent>
  <xr:revisionPtr revIDLastSave="0" documentId="8_{583BE4B0-8CFE-49B2-B989-AA81EFE2C26A}" xr6:coauthVersionLast="47" xr6:coauthVersionMax="47" xr10:uidLastSave="{00000000-0000-0000-0000-000000000000}"/>
  <bookViews>
    <workbookView xWindow="-108" yWindow="-108" windowWidth="23256" windowHeight="12456" activeTab="2" xr2:uid="{00000000-000D-0000-FFFF-FFFF00000000}"/>
  </bookViews>
  <sheets>
    <sheet name="Participatiebijeenkomst 23 mei" sheetId="3" r:id="rId1"/>
    <sheet name="Participatiebijeenkomst 4 juni" sheetId="4" r:id="rId2"/>
    <sheet name="DenkMee" sheetId="6" r:id="rId3"/>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75" uniqueCount="71">
  <si>
    <t>In het kort</t>
  </si>
  <si>
    <t>Beschrijving</t>
  </si>
  <si>
    <t>Uitbreiding versus nieuwe bedrijven</t>
  </si>
  <si>
    <t xml:space="preserve">Het beleidskader stelt dat economische ontwikkeling niet afhankelijk mag zijn van arbeidsmigranten. Wat betekent dit voor expansie van bestaande bedrijven bij bijvoorbeeld een overname? </t>
  </si>
  <si>
    <t>AKF normen voor huisvesting</t>
  </si>
  <si>
    <t xml:space="preserve">Agrarisch Keurmerk Flexwonen is naast SNF een bestaand kwaliteitskeurmerk voor huisvesting van arbeidsmigranten. </t>
  </si>
  <si>
    <t>Voorwaarden lokale arbeidsmigranten</t>
  </si>
  <si>
    <t>Koppel aan huisvesting de voorwaarde dat arbeidsmigranten ook in HK werkzaam zijn</t>
  </si>
  <si>
    <t>Regels en toezicht woningen buitengebied</t>
  </si>
  <si>
    <t xml:space="preserve">Hoe zijn de regels en hoe is het toezicht geregeld voor woningen in het buitengebied die voor huisvesting van arbeidsmigranten worden gebruikt? </t>
  </si>
  <si>
    <t>Koppeling handhaving - huisvesting</t>
  </si>
  <si>
    <t>Vraagt om uitleg</t>
  </si>
  <si>
    <t>Verhuur aan derden</t>
  </si>
  <si>
    <t>Is het toegestaan voor een agrarisch bedrijf om plekken die niet nodig zijn tijdelijk te verhuren aan derden?</t>
  </si>
  <si>
    <t>Short stay huisvesting op terrein agrarisch bedrijf als dat terrein zich naast op dichtbij het bedrijf zelf bevindt?</t>
  </si>
  <si>
    <t xml:space="preserve">Mag een agrarisch bedrijf short stay huisvesting realiseren op een aangrenzende of dichtbij gelegen kavel als daar op het terrein van het bedrijf geen ruimte voor is? </t>
  </si>
  <si>
    <t>Afbakening arbeidsmigrant</t>
  </si>
  <si>
    <t>Wanneer is iemand geen arbeidsmigrant meer maar een inwoner net als alle anderen? Wanneer valt deze buiten de scope van dit beleid?</t>
  </si>
  <si>
    <t>Vereisten voor bereikbaarheid en aanwezigheid beheerder ontbreken</t>
  </si>
  <si>
    <t>In het oude beleid stond dat bij huisvesting voor tien of minder personen altijd een beheerder bereikbaar moet zijn, en bij meer dan tien tot veertig personen moet deze beheerder altijd binnen 15 minuten bereikbaar zijn. Bij meer dan veertig personen moet er altijd een beheerder op locatie aanwezig zijn. Echter, in de huidige beleidsregels en ook in het nieuwe beleid is dit niet meer expliciet terug te vinden. Dit is een belangrijk punt dat we zeker in de participatie willen bespreken. Daarbij is het wellicht verstandig om gelijk aan de grens voor de ABCommissie in te zetten op een verhoging van 10 naar 20 personen als ondergrens dat de beheerder altijd bereikbaar moet zijn, dit mede omdat er ook al opschaling plaatsvindt van 40 naar 80 personen op de agrarische locaties</t>
  </si>
  <si>
    <t>Inpandigheid voorzieningen</t>
  </si>
  <si>
    <t>Onder het keurmerk AKF (Agrarisch Keurmerk Flexwonen) wordt voor seizoenshuisvesting geëist dat sanitair en keuken binnen 200 meter voorzien moet zijn (dit hoeft dus niet inpandig te zijn). Dit maakt het mogelijk dat bij seizoensgebonden short stay (verblijfsunits) de werknemers/huurders bijvoorbeeld de keuken gebruiken in de kantine van het bedrijf (mits deze op maximaal 200 meter zit). Er wordt nu in de aanvullende regels bij seizoensgebonden short stay bij agrarische bedrijven (3.3, blz. 5 onderaan) niet aangegeven dat dit mogelijk is bij deze vorm, wat betekent dat er, zoals het nu omschreven staat, altijd inpandige voorzieningen moeten worden gefaciliteerd. Het is in mijn ogen wenselijk dat er bij seizoensgebonden short stay wordt toegestaan dat bepaalde voorzieningen niet verplicht inpandig hoeven te zijn.  </t>
  </si>
  <si>
    <t>Omschrijving kosten en baten arbeidsmigratie in inleiding beleidskader</t>
  </si>
  <si>
    <t>De kosten en baten van arbeidsmigratie zouden niet eerlijk verdeeld zijn, want de lasten komen voornamelijk voor rekening van de samenleving.” Welke lasten worden hier mee bedoeld? Want later staat in het beleidskader: “De komst van arbeidsmigranten draagt bij aan de ontwikkeling van onze gemeente. Zo is het noodzakelijk voor onze economie, want arbeidsmigranten zijn werknemers die werk doen waar anders geen invulling aan kan worden gegeven bij bedrijven in onze gemeente en kunnen deze medewerkers bijdragen aan het op peil houden van het voorzieningenniveau.</t>
  </si>
  <si>
    <t>Misstanden</t>
  </si>
  <si>
    <t xml:space="preserve">“Er veel misstanden zijn en er is uitbuiting van kwetsbare arbeidsmigranten door malafide partijen.” Maar is dit echt wel zo?? </t>
  </si>
  <si>
    <t xml:space="preserve">Kort verblijf </t>
  </si>
  <si>
    <t>In het document wordt gesteld dat: “Het is waardevol voor bedrijven als arbeiders langer blijven.” Er zijn echter ook arbeiders die maar voor korte tijd komen (hebben vaak een volledige baan in hun thuisland) en er zijn ook bedrijven die maar voor een korte periode werk hebben. Hier lees ik niets over in het document. </t>
  </si>
  <si>
    <t>Uitbreiding agrarische bedrijven</t>
  </si>
  <si>
    <t>In veel bedrijfstakken sprake van schaalvergroting, ook in de agrarische sector. Waar bedrijven stoppen, schalen anderen op. Voor opschalende bedrijven in Hollands Kroon lijken er dus geen expansiemogelijkheden meer te zijn. Maar paradoxaal genoeg leidt het verdwijnen van het ene bedrijf vaak tot een vrijval van arbeidsmigranten, terwijl het andere bedrijf juist meer nodig heeft. Per saldo zal het aantal arbeidsmigranten niet toenemen, en de afhankelijkheid blijft groot. [...] Ondanks verregaande mechanisatie en robotisering zal de inzet van arbeidsmigranten voorlopig nog steeds noodzakelijk zijn!</t>
  </si>
  <si>
    <t>Huisvesting in woningen landelijk gebied</t>
  </si>
  <si>
    <t>In het oude beleid was huisvesting in woonhuizen buiten de dorpskernen niet toegestaan omdat dit af gaat van de totale woningvoorraad. Deze woningen zijn echter vaak gelegen nabij de agrarische bedrijven waardoor verkeersbewegingen minimaal zijn en dus uitstekend geschikt voor de huisvesting van (een beperkt aantal) arbeidsmigranten.   In het nieuwe beleid kom ik dat niet tegen en dat zou dus positief kunnen zijn. Echter op pagina 15 beleidsregels huisvesting arbeidsmigranten staat onder artikel 3.1: “Omdat locaties bij agrarische bedrijven veelal in het landelijk gebied liggen, is op het gebied van toezicht en veiligheid beheer op het perceel noodzakelijk. Om deze reden moet bij huisvesting op agrarische bedrijven een beheerder woonachtig zijn in de bedrijfswoning.” Dit lijkt indirect deze vorm van bewoning toch te blokkeren.  </t>
  </si>
  <si>
    <t>Locatie huisvesting</t>
  </si>
  <si>
    <t xml:space="preserve">Waarom wordt er voor gekozen voor huisvesting voor locaties buiten de kernen, want dit staat integratie in de weg. </t>
  </si>
  <si>
    <t>huisvesten op Agriport</t>
  </si>
  <si>
    <t>Een agrarisch bedrijf dat zelf arbeidsmigranten inzet zonder tussenkomst van uitzendbureaus kan werknemers niet huisvesten op Agriport, omdat die huisvesting van uitzendbureaus is.</t>
  </si>
  <si>
    <t>Gebruik huisvesting buiten piekseizoen</t>
  </si>
  <si>
    <t>Het beleid is niet helemaal duidelijk over gebruik van huisvesting als de agrarier de huisvesting zelf niet nodig heeft</t>
  </si>
  <si>
    <t>Buitengaats huisvesten</t>
  </si>
  <si>
    <t>Zou het ook mogelijk zijn om arbeidsmigranten (short stay) te huisvesten op een cruiseschip? Hier zijn goede ervaringen mee voor mensen die hebben gewerkt aan de Afsluitdijk</t>
  </si>
  <si>
    <t>Mengen doelgroepen</t>
  </si>
  <si>
    <t>Kijk ook naar mogelijkheden om doelgroepen die gebruik maken van flexwonen te mengen</t>
  </si>
  <si>
    <t>Voorwaarden voor beheer</t>
  </si>
  <si>
    <t>De criteria voor beheer en de bereikbaarheid/aanwezigheid van een beheerder zijn niet terug te vinden in de beleidsregels. In de vorige beleidsregels stonden deze wel.</t>
  </si>
  <si>
    <t>Ruimte voor uitbreiding en opschaling</t>
  </si>
  <si>
    <t xml:space="preserve">Het college stelt dat het niet wil meewerken aan vestiging of groei van bedrijven die afhankelijk zijn van arbeidsmigranten. Betekent dit dat er geen ruimte is voor opschaling van agrarische bedrijven, bijvoorbeeld bij een overname. </t>
  </si>
  <si>
    <t>Bedrijfswoning</t>
  </si>
  <si>
    <t>Kan een bedrijfswoning gebruikt worden voor huisvesting van arbeidsmigranten?</t>
  </si>
  <si>
    <t>Spuitzonering</t>
  </si>
  <si>
    <t>Zorgen om mogelijkheden realiseren huisvesting op terrein agrarisch bedrijf in verband met spuitzonering.</t>
  </si>
  <si>
    <t xml:space="preserve">Impact Sweco rapport onduidelijk </t>
  </si>
  <si>
    <t>De informatie had dus veel concreter kunnen zijn want het voorkeursgebied van Wieringerwerf in dit rapport is de Robbenplaat, Westerterpweg, Terpweg en Oosterterpweg. De Oosterterpweg valt af want daar komt een woonwijk. De Robbenplaat is niet haalbaar vanwege hoge kosten omdat een locatie daar maar maximaal 10 jaar mag staan en er een groot tekort aan bedrijventerrein is en de Provincie geen voorstander is van bedrijventerrein. Dus blijven de Westerterpweg en de Terpweg over. Dit soort informatie staat nergens! En deze informatie is er ook voor de andere dorpen van Hollands Kroon. In het Swecorapport zijn voor alle dorpen de voorkeurslocaties te vinden. Waarom zijn al deze mensen niet persoonlijk uitgenodigd als het Swecorapport weer tevoorschijn wordt getoverd?</t>
  </si>
  <si>
    <t>Het Swecorapport bleek gisteravond niet echt van belang voor de gemeenteraad, het is gewoon een onderzoek. Echter vind ik nu terug dat dit rapport voor geen wensen en bedenkingen aan de gemeenteraad voorgelegd moest worden vanuit de Regionale Raadscommissie Noordkop. Is dit gebeurt en is dit er toen doorheen gekomen bij de gemeenteraad?</t>
  </si>
  <si>
    <t xml:space="preserve">Gevolgen Sweco rapport voor eigenaren en bedrijven in zoekgebieden </t>
  </si>
  <si>
    <t xml:space="preserve">Het is geen " moeten" maar wel bij voorkeur en dit gaat dan ook straks gebruikt worden als er een keuze gemaakt moet worden. Waarom zijn omwonenden van deze zoekgebieden niet persoonlijk voor de informatieavond uitgenodigd? Voor ieder dorp binnen Hollands kroon is een zoekgebied.
Deze voorkeurszoekgebieden zijn volgens de uitleg op deze avond maar "vlekken" van een gebied wat voorkeur heeft. Dit is niet waar, deze vlekken zijn aangewezen stukken gronden met namen van bedrijventerreinen, wegen en gronden van burgers. Zo ook onze grond staat ingetekend en benoemd in dit rapport. [...] De Terpweg en de Westerterpweg zijn dus ook nog in beeld. En dat geldt ook voor de voorkeursgebieden in alle andere dorpen van Hollands Kroon waar ook specifieke locaties aan gekoppeld zijn. Als ik u was zou ik dat rapport maar eens bekijken en wat dit voor uw leefomgeving inhoudt voordat de nieuwe beleidsregels arbeidsmigranten wordt goedgekeurd. </t>
  </si>
  <si>
    <t>Wensen en bedenkingen Sweco rapport</t>
  </si>
  <si>
    <t>Ik voeg ook een brief bij van de Regionale Raadscommissie Noordkop met het advies voor de gemeenteraad, ook gericht aan de gemeente Hollands Kroon. Wat is hier mee gedaan? Is de raad akkoord gegaan met geen wensen en bedenkingen? Mag het Swecorapport zomaar gebruikt worden bij de beleidsregels? Het Swecorapport is voor zover ik weet bij dit punt stil blijven liggen en de verdere stappen van het rapport zijn verder nooit uitgevoerd. Dus dit zomaar tussen criteria zetten van nieuwe beleidsregels lijkt me erg vreemd.</t>
  </si>
  <si>
    <t>Faciliteren groei bedrijven die arbeidsmigranten nodig hebben</t>
  </si>
  <si>
    <t>Bedrijven die afhankelijk zijn van de inzet van arbeidsmigranten niet faciliteren in groei... hoe gaat u dit doen in de agrarische hoofdstad van NL? Wetende dat agrarisch werk veelal productiewerk is, er zijn veel handjes nodig en die vinden we niet in NL... niet faciliteren in groei kan direct gevolgen hebben voor de voedselzekerheid in NL, willen we dat?</t>
  </si>
  <si>
    <t>Kenniseconomie</t>
  </si>
  <si>
    <t>Hollands Kroon wil een hoogwaardige kenniseconomie zijn... wie heeft dat besloten? dus vegen we agri, toerisme, industrie, etc van tafel?</t>
  </si>
  <si>
    <t>Kosten en baten arbeidsmigratie</t>
  </si>
  <si>
    <t>Kosten en baten van de arbeidsmigratie zijn niet eerlijk verdeeld, want nu komen de kosten voornamelijk voor rekening van de samenleving.... waar blijkt dit uit? Geldt hier hetzelfde voor de grote uitzenders als voor het MKB die vaak zelf huisvesten?</t>
  </si>
  <si>
    <t>Arbeidsmigranten onmisbaar voor dit gebied</t>
  </si>
  <si>
    <t>In mijn beleving zijn arbeidsmigranten onmisbaar is onze agrarische gemeente. We leven in het grootste aaneengesloten bloembollengebied ter wereld en het productiewerk dat hierbij hoort wordt door de NL inwoners niet meer gedaan. Geldt ook voor de voedselproductie in de polder van onze gemeente. We hebben de kool- en slasnijders heel hard nodig. Deze mensen houden onze economie draaiende en zorgen voor een spin off in de plattelandskernen. Zij doen hier hun boodschappen, dit houdt de winkels in de kleine kernen ook draaiende. Het is goed om te kijken naar leefkwaliteit van de migranten en ik zou pleiten voor huisvesting bij de bedrijven die de mensen inhuren. Als de gemeente daarin faciliteert in plaats van tegenwerkt zijn we verzekerd van arbeidsmigratie zonder overlast voor derden. Mensen zijn hier tijdelijk, als we daar goed voor zorgen houden zij onze gemeente leefbaar.</t>
  </si>
  <si>
    <t>Arbeidsmigranten niet nodig</t>
  </si>
  <si>
    <t>De arbeidsmigrant hebben we niet nodig. Bedrijven kunnen ook minder product maken. Aangezien bijna alles naar het buitenland gaat zie de kassen. Ze kunnen beter daar gaan verbouwen.</t>
  </si>
  <si>
    <t>Zelfbewoningsplicht</t>
  </si>
  <si>
    <t>Wat ik mis in dit beleid, dat u weinig tot geen aandacht schenkt aan het maatschappelijk effect van verkoop in zowel de woonkernen als in het buitengebied van burgerwoningen aan toekomstige eigenaren, die deze woningen niet zelf bewonen maar verhuren. Dat kan zowel gaan om individuele Nederlandse kopers, als om kopers uit landen waar arbeidsmigranten uit afkomstig zijn (zoals Polen, Roemenië, Bulgarije e.a.). Als langs deze weg tijdelijke arbeidsmigranten worden gehuisvest, brengt dat naar mijn mening niet alleen kans op negatieve gevolgen voor deze arbeidsmigranten met zich mee, zoals veel te veel arbeidsmigranten per woning onderbrengen, maatschappelijk gezien (veel te) hoge prijzen per slaapplek vragen. […] Daarbij doe ik u de suggestie om bij de verkoop van woningen, zowel in de woonkernen, als in het buitengebied, bij het verstrekken van dan van toepassing zijnde nieuwe woonvergunningen, de verplichting op te nemen, dat de eigenaar/koper van de betreffende woning, ook zelf deze woning dient te bewonen. [...] Als u dit instrument zou willen toepassen, lijkt het me van belang, dat u het niet wenselijk zijn van verhuur van woningen door eigenaren, die het pand niet zelf bewonen als beleidsvoornemen in uw beleidskader op neemt.</t>
  </si>
  <si>
    <t>Keurmerk</t>
  </si>
  <si>
    <t xml:space="preserve">LTO Noord zou graag zien dat naast het SNF keurmerk ook het eigen keurmerk van LTO wordt opgenomen in de beleidsregels.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9" x14ac:knownFonts="1">
    <font>
      <sz val="11"/>
      <color theme="1"/>
      <name val="Aptos Narrow"/>
      <family val="2"/>
      <scheme val="minor"/>
    </font>
    <font>
      <b/>
      <sz val="10"/>
      <color theme="0"/>
      <name val="Arial"/>
    </font>
    <font>
      <sz val="10"/>
      <color theme="1"/>
      <name val="Aptos Narrow"/>
      <family val="2"/>
      <scheme val="minor"/>
    </font>
    <font>
      <sz val="10"/>
      <color rgb="FF000000"/>
      <name val="Aptos Narrow"/>
      <family val="2"/>
      <scheme val="minor"/>
    </font>
    <font>
      <sz val="10"/>
      <name val="Aptos Narrow"/>
      <family val="2"/>
      <scheme val="minor"/>
    </font>
    <font>
      <sz val="10"/>
      <color theme="1"/>
      <name val="Arial"/>
    </font>
    <font>
      <sz val="10"/>
      <name val="Arial"/>
    </font>
    <font>
      <sz val="10"/>
      <color rgb="FF000000"/>
      <name val="Arial"/>
    </font>
    <font>
      <sz val="10"/>
      <color theme="1"/>
      <name val="Arial"/>
      <family val="2"/>
    </font>
  </fonts>
  <fills count="4">
    <fill>
      <patternFill patternType="none"/>
    </fill>
    <fill>
      <patternFill patternType="gray125"/>
    </fill>
    <fill>
      <patternFill patternType="solid">
        <fgColor theme="1"/>
        <bgColor indexed="64"/>
      </patternFill>
    </fill>
    <fill>
      <patternFill patternType="solid">
        <fgColor theme="0"/>
        <bgColor indexed="64"/>
      </patternFill>
    </fill>
  </fills>
  <borders count="5">
    <border>
      <left/>
      <right/>
      <top/>
      <bottom/>
      <diagonal/>
    </border>
    <border>
      <left style="thin">
        <color rgb="FF000000"/>
      </left>
      <right style="thin">
        <color rgb="FF000000"/>
      </right>
      <top style="thin">
        <color rgb="FF000000"/>
      </top>
      <bottom/>
      <diagonal/>
    </border>
    <border>
      <left style="thin">
        <color indexed="64"/>
      </left>
      <right style="thin">
        <color indexed="64"/>
      </right>
      <top style="thin">
        <color indexed="64"/>
      </top>
      <bottom style="thin">
        <color indexed="64"/>
      </bottom>
      <diagonal/>
    </border>
    <border>
      <left style="thin">
        <color rgb="FF000000"/>
      </left>
      <right style="thin">
        <color rgb="FF000000"/>
      </right>
      <top style="thin">
        <color rgb="FF000000"/>
      </top>
      <bottom style="thin">
        <color rgb="FF000000"/>
      </bottom>
      <diagonal/>
    </border>
    <border>
      <left style="thin">
        <color indexed="64"/>
      </left>
      <right style="thin">
        <color indexed="64"/>
      </right>
      <top style="thin">
        <color indexed="64"/>
      </top>
      <bottom/>
      <diagonal/>
    </border>
  </borders>
  <cellStyleXfs count="1">
    <xf numFmtId="0" fontId="0" fillId="0" borderId="0"/>
  </cellStyleXfs>
  <cellXfs count="28">
    <xf numFmtId="0" fontId="0" fillId="0" borderId="0" xfId="0"/>
    <xf numFmtId="0" fontId="1" fillId="2" borderId="1" xfId="0" applyFont="1" applyFill="1" applyBorder="1" applyAlignment="1">
      <alignment wrapText="1"/>
    </xf>
    <xf numFmtId="0" fontId="2" fillId="0" borderId="2" xfId="0" applyFont="1" applyBorder="1" applyAlignment="1">
      <alignment wrapText="1"/>
    </xf>
    <xf numFmtId="0" fontId="3" fillId="0" borderId="2" xfId="0" applyFont="1" applyBorder="1" applyAlignment="1">
      <alignment wrapText="1"/>
    </xf>
    <xf numFmtId="0" fontId="3" fillId="3" borderId="2" xfId="0" applyFont="1" applyFill="1" applyBorder="1" applyAlignment="1">
      <alignment wrapText="1"/>
    </xf>
    <xf numFmtId="0" fontId="2" fillId="3" borderId="2" xfId="0" applyFont="1" applyFill="1" applyBorder="1" applyAlignment="1">
      <alignment wrapText="1"/>
    </xf>
    <xf numFmtId="0" fontId="4" fillId="0" borderId="2" xfId="0" applyFont="1" applyBorder="1" applyAlignment="1">
      <alignment horizontal="left" vertical="center" wrapText="1"/>
    </xf>
    <xf numFmtId="0" fontId="2" fillId="3" borderId="3" xfId="0" applyFont="1" applyFill="1" applyBorder="1" applyAlignment="1">
      <alignment vertical="center" wrapText="1"/>
    </xf>
    <xf numFmtId="0" fontId="2" fillId="0" borderId="0" xfId="0" applyFont="1" applyAlignment="1">
      <alignment wrapText="1"/>
    </xf>
    <xf numFmtId="0" fontId="2" fillId="0" borderId="0" xfId="0" applyFont="1" applyAlignment="1">
      <alignment vertical="center" wrapText="1"/>
    </xf>
    <xf numFmtId="0" fontId="3" fillId="0" borderId="0" xfId="0" applyFont="1" applyAlignment="1">
      <alignment wrapText="1"/>
    </xf>
    <xf numFmtId="0" fontId="5" fillId="0" borderId="0" xfId="0" applyFont="1" applyAlignment="1">
      <alignment wrapText="1"/>
    </xf>
    <xf numFmtId="0" fontId="6" fillId="0" borderId="0" xfId="0" applyFont="1" applyAlignment="1">
      <alignment wrapText="1"/>
    </xf>
    <xf numFmtId="0" fontId="0" fillId="0" borderId="0" xfId="0" applyAlignment="1">
      <alignment wrapText="1"/>
    </xf>
    <xf numFmtId="0" fontId="5" fillId="0" borderId="0" xfId="0" applyFont="1" applyAlignment="1">
      <alignment vertical="center" wrapText="1"/>
    </xf>
    <xf numFmtId="0" fontId="5" fillId="0" borderId="0" xfId="0" applyFont="1"/>
    <xf numFmtId="0" fontId="1" fillId="2" borderId="0" xfId="0" applyFont="1" applyFill="1" applyAlignment="1">
      <alignment wrapText="1"/>
    </xf>
    <xf numFmtId="0" fontId="4" fillId="3" borderId="2" xfId="0" applyFont="1" applyFill="1" applyBorder="1" applyAlignment="1">
      <alignment horizontal="left" vertical="center" wrapText="1"/>
    </xf>
    <xf numFmtId="0" fontId="5" fillId="0" borderId="2" xfId="0" applyFont="1" applyBorder="1" applyAlignment="1">
      <alignment wrapText="1"/>
    </xf>
    <xf numFmtId="0" fontId="7" fillId="0" borderId="2" xfId="0" applyFont="1" applyBorder="1" applyAlignment="1">
      <alignment wrapText="1"/>
    </xf>
    <xf numFmtId="0" fontId="5" fillId="0" borderId="2" xfId="0" applyFont="1" applyBorder="1" applyAlignment="1">
      <alignment vertical="center" wrapText="1"/>
    </xf>
    <xf numFmtId="0" fontId="8" fillId="0" borderId="2" xfId="0" applyFont="1" applyBorder="1" applyAlignment="1">
      <alignment wrapText="1"/>
    </xf>
    <xf numFmtId="0" fontId="6" fillId="0" borderId="2" xfId="0" applyFont="1" applyBorder="1" applyAlignment="1">
      <alignment wrapText="1"/>
    </xf>
    <xf numFmtId="0" fontId="5" fillId="0" borderId="4" xfId="0" applyFont="1" applyBorder="1" applyAlignment="1">
      <alignment wrapText="1"/>
    </xf>
    <xf numFmtId="0" fontId="5" fillId="0" borderId="4" xfId="0" applyFont="1" applyBorder="1" applyAlignment="1">
      <alignment vertical="center" wrapText="1"/>
    </xf>
    <xf numFmtId="0" fontId="5" fillId="3" borderId="2" xfId="0" applyFont="1" applyFill="1" applyBorder="1" applyAlignment="1">
      <alignment wrapText="1"/>
    </xf>
    <xf numFmtId="0" fontId="2" fillId="3" borderId="3" xfId="0" applyFont="1" applyFill="1" applyBorder="1" applyAlignment="1">
      <alignment wrapText="1"/>
    </xf>
    <xf numFmtId="0" fontId="2" fillId="3" borderId="2" xfId="0" applyFont="1" applyFill="1" applyBorder="1"/>
  </cellXfs>
  <cellStyles count="1">
    <cellStyle name="Standaard" xfId="0" builtinId="0"/>
  </cellStyles>
  <dxfs count="0"/>
  <tableStyles count="0" defaultTableStyle="TableStyleMedium2" defaultPivotStyle="PivotStyleMedium9"/>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5" Type="http://schemas.openxmlformats.org/officeDocument/2006/relationships/styles" Target="styles.xml"/><Relationship Id="rId10" Type="http://schemas.openxmlformats.org/officeDocument/2006/relationships/customXml" Target="../customXml/item4.xml"/><Relationship Id="rId4" Type="http://schemas.openxmlformats.org/officeDocument/2006/relationships/theme" Target="theme/theme1.xml"/><Relationship Id="rId9" Type="http://schemas.openxmlformats.org/officeDocument/2006/relationships/customXml" Target="../customXml/item3.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45F82"/>
      </a:accent1>
      <a:accent2>
        <a:srgbClr val="E87331"/>
      </a:accent2>
      <a:accent3>
        <a:srgbClr val="186C24"/>
      </a:accent3>
      <a:accent4>
        <a:srgbClr val="0F9ED5"/>
      </a:accent4>
      <a:accent5>
        <a:srgbClr val="A02B93"/>
      </a:accent5>
      <a:accent6>
        <a:srgbClr val="4EA72E"/>
      </a:accent6>
      <a:hlink>
        <a:srgbClr val="467886"/>
      </a:hlink>
      <a:folHlink>
        <a:srgbClr val="96607D"/>
      </a:folHlink>
    </a:clrScheme>
    <a:fontScheme name="Office">
      <a:majorFont>
        <a:latin typeface="Aptos Display"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4AF5E9D-1946-4C68-8356-722DB7FF3118}">
  <dimension ref="A1:B28"/>
  <sheetViews>
    <sheetView workbookViewId="0">
      <pane ySplit="1" topLeftCell="A2" activePane="bottomLeft" state="frozen"/>
      <selection activeCell="A12" sqref="A12"/>
      <selection pane="bottomLeft" activeCell="B3" sqref="B3"/>
    </sheetView>
  </sheetViews>
  <sheetFormatPr defaultRowHeight="14.4" x14ac:dyDescent="0.3"/>
  <cols>
    <col min="1" max="1" width="36.44140625" customWidth="1"/>
    <col min="2" max="2" width="38" customWidth="1"/>
  </cols>
  <sheetData>
    <row r="1" spans="1:2" x14ac:dyDescent="0.3">
      <c r="A1" s="1" t="s">
        <v>0</v>
      </c>
      <c r="B1" s="1" t="s">
        <v>1</v>
      </c>
    </row>
    <row r="2" spans="1:2" ht="69" x14ac:dyDescent="0.3">
      <c r="A2" s="2" t="s">
        <v>2</v>
      </c>
      <c r="B2" s="3" t="s">
        <v>3</v>
      </c>
    </row>
    <row r="3" spans="1:2" ht="213.6" customHeight="1" x14ac:dyDescent="0.3">
      <c r="A3" s="5" t="s">
        <v>4</v>
      </c>
      <c r="B3" s="4" t="s">
        <v>5</v>
      </c>
    </row>
    <row r="4" spans="1:2" ht="27.6" x14ac:dyDescent="0.3">
      <c r="A4" s="2" t="s">
        <v>6</v>
      </c>
      <c r="B4" s="3" t="s">
        <v>7</v>
      </c>
    </row>
    <row r="5" spans="1:2" ht="55.2" x14ac:dyDescent="0.3">
      <c r="A5" s="2" t="s">
        <v>8</v>
      </c>
      <c r="B5" s="3" t="s">
        <v>9</v>
      </c>
    </row>
    <row r="6" spans="1:2" x14ac:dyDescent="0.3">
      <c r="A6" s="2" t="s">
        <v>10</v>
      </c>
      <c r="B6" s="3" t="s">
        <v>11</v>
      </c>
    </row>
    <row r="7" spans="1:2" ht="41.4" x14ac:dyDescent="0.3">
      <c r="A7" s="2" t="s">
        <v>12</v>
      </c>
      <c r="B7" s="6" t="s">
        <v>13</v>
      </c>
    </row>
    <row r="8" spans="1:2" ht="144" customHeight="1" x14ac:dyDescent="0.3">
      <c r="A8" s="26" t="s">
        <v>14</v>
      </c>
      <c r="B8" s="7" t="s">
        <v>15</v>
      </c>
    </row>
    <row r="9" spans="1:2" ht="115.5" customHeight="1" x14ac:dyDescent="0.3">
      <c r="A9" s="8"/>
      <c r="B9" s="9"/>
    </row>
    <row r="10" spans="1:2" ht="321" customHeight="1" x14ac:dyDescent="0.3">
      <c r="A10" s="8"/>
      <c r="B10" s="9"/>
    </row>
    <row r="11" spans="1:2" ht="244.5" customHeight="1" x14ac:dyDescent="0.3">
      <c r="A11" s="8"/>
      <c r="B11" s="10"/>
    </row>
    <row r="12" spans="1:2" ht="117.75" customHeight="1" x14ac:dyDescent="0.3">
      <c r="A12" s="11"/>
      <c r="B12" s="12"/>
    </row>
    <row r="13" spans="1:2" ht="49.5" customHeight="1" x14ac:dyDescent="0.3">
      <c r="A13" s="13"/>
      <c r="B13" s="12"/>
    </row>
    <row r="14" spans="1:2" ht="73.5" customHeight="1" x14ac:dyDescent="0.3">
      <c r="A14" s="11"/>
      <c r="B14" s="12"/>
    </row>
    <row r="15" spans="1:2" x14ac:dyDescent="0.3">
      <c r="A15" s="11"/>
      <c r="B15" s="12"/>
    </row>
    <row r="16" spans="1:2" x14ac:dyDescent="0.3">
      <c r="A16" s="11"/>
      <c r="B16" s="14"/>
    </row>
    <row r="17" spans="1:2" ht="399" customHeight="1" x14ac:dyDescent="0.3">
      <c r="A17" s="11"/>
      <c r="B17" s="14"/>
    </row>
    <row r="18" spans="1:2" ht="35.25" customHeight="1" x14ac:dyDescent="0.3">
      <c r="A18" s="11"/>
      <c r="B18" s="11"/>
    </row>
    <row r="19" spans="1:2" x14ac:dyDescent="0.3">
      <c r="A19" s="11"/>
      <c r="B19" s="11"/>
    </row>
    <row r="20" spans="1:2" ht="64.5" customHeight="1" x14ac:dyDescent="0.3">
      <c r="A20" s="11"/>
      <c r="B20" s="11"/>
    </row>
    <row r="21" spans="1:2" x14ac:dyDescent="0.3">
      <c r="A21" s="15"/>
      <c r="B21" s="11"/>
    </row>
    <row r="22" spans="1:2" x14ac:dyDescent="0.3">
      <c r="A22" s="11"/>
      <c r="B22" s="11"/>
    </row>
    <row r="23" spans="1:2" x14ac:dyDescent="0.3">
      <c r="A23" s="11"/>
      <c r="B23" s="11"/>
    </row>
    <row r="24" spans="1:2" x14ac:dyDescent="0.3">
      <c r="A24" s="11"/>
      <c r="B24" s="11"/>
    </row>
    <row r="25" spans="1:2" x14ac:dyDescent="0.3">
      <c r="A25" s="11"/>
      <c r="B25" s="11"/>
    </row>
    <row r="26" spans="1:2" x14ac:dyDescent="0.3">
      <c r="A26" s="11"/>
      <c r="B26" s="11"/>
    </row>
    <row r="27" spans="1:2" x14ac:dyDescent="0.3">
      <c r="A27" s="13"/>
      <c r="B27" s="13"/>
    </row>
    <row r="28" spans="1:2" x14ac:dyDescent="0.3">
      <c r="A28" s="13"/>
      <c r="B28" s="13"/>
    </row>
  </sheetData>
  <pageMargins left="0.7" right="0.7" top="0.75" bottom="0.75" header="0.3" footer="0.3"/>
  <pageSetup paperSize="9" orientation="portrai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EB7A314-C7B7-4BEB-AD5F-F7D5E2E469EF}">
  <dimension ref="A1:B28"/>
  <sheetViews>
    <sheetView workbookViewId="0">
      <pane ySplit="1" topLeftCell="A2" activePane="bottomLeft" state="frozen"/>
      <selection activeCell="A12" sqref="A12"/>
      <selection pane="bottomLeft" activeCell="B4" sqref="B4"/>
    </sheetView>
  </sheetViews>
  <sheetFormatPr defaultRowHeight="14.4" x14ac:dyDescent="0.3"/>
  <cols>
    <col min="1" max="1" width="36.44140625" customWidth="1"/>
    <col min="2" max="2" width="38" customWidth="1"/>
  </cols>
  <sheetData>
    <row r="1" spans="1:2" x14ac:dyDescent="0.3">
      <c r="A1" s="16" t="s">
        <v>0</v>
      </c>
      <c r="B1" s="16" t="s">
        <v>1</v>
      </c>
    </row>
    <row r="2" spans="1:2" ht="41.4" x14ac:dyDescent="0.3">
      <c r="A2" s="2" t="s">
        <v>16</v>
      </c>
      <c r="B2" s="3" t="s">
        <v>17</v>
      </c>
    </row>
    <row r="3" spans="1:2" ht="234.6" x14ac:dyDescent="0.3">
      <c r="A3" s="2" t="s">
        <v>18</v>
      </c>
      <c r="B3" s="3" t="s">
        <v>19</v>
      </c>
    </row>
    <row r="4" spans="1:2" ht="262.2" x14ac:dyDescent="0.3">
      <c r="A4" s="2" t="s">
        <v>20</v>
      </c>
      <c r="B4" s="4" t="s">
        <v>21</v>
      </c>
    </row>
    <row r="5" spans="1:2" ht="179.4" x14ac:dyDescent="0.3">
      <c r="A5" s="2" t="s">
        <v>22</v>
      </c>
      <c r="B5" s="3" t="s">
        <v>23</v>
      </c>
    </row>
    <row r="6" spans="1:2" ht="41.4" x14ac:dyDescent="0.3">
      <c r="A6" s="2" t="s">
        <v>24</v>
      </c>
      <c r="B6" s="3" t="s">
        <v>25</v>
      </c>
    </row>
    <row r="7" spans="1:2" ht="96.6" x14ac:dyDescent="0.3">
      <c r="A7" s="2" t="s">
        <v>26</v>
      </c>
      <c r="B7" s="3" t="s">
        <v>27</v>
      </c>
    </row>
    <row r="8" spans="1:2" ht="193.2" x14ac:dyDescent="0.3">
      <c r="A8" s="5" t="s">
        <v>28</v>
      </c>
      <c r="B8" s="4" t="s">
        <v>29</v>
      </c>
    </row>
    <row r="9" spans="1:2" ht="262.2" x14ac:dyDescent="0.3">
      <c r="A9" s="5" t="s">
        <v>30</v>
      </c>
      <c r="B9" s="17" t="s">
        <v>31</v>
      </c>
    </row>
    <row r="10" spans="1:2" ht="139.19999999999999" customHeight="1" x14ac:dyDescent="0.3">
      <c r="A10" s="2" t="s">
        <v>32</v>
      </c>
      <c r="B10" s="2" t="s">
        <v>33</v>
      </c>
    </row>
    <row r="11" spans="1:2" ht="84.6" customHeight="1" x14ac:dyDescent="0.3">
      <c r="A11" s="2" t="s">
        <v>34</v>
      </c>
      <c r="B11" s="2" t="s">
        <v>35</v>
      </c>
    </row>
    <row r="12" spans="1:2" ht="52.95" customHeight="1" x14ac:dyDescent="0.3">
      <c r="A12" s="27" t="s">
        <v>36</v>
      </c>
      <c r="B12" s="5" t="s">
        <v>37</v>
      </c>
    </row>
    <row r="13" spans="1:2" ht="62.4" customHeight="1" x14ac:dyDescent="0.3">
      <c r="A13" s="2" t="s">
        <v>38</v>
      </c>
      <c r="B13" s="2" t="s">
        <v>39</v>
      </c>
    </row>
    <row r="14" spans="1:2" ht="85.2" customHeight="1" x14ac:dyDescent="0.3">
      <c r="A14" s="2" t="s">
        <v>40</v>
      </c>
      <c r="B14" s="2" t="s">
        <v>41</v>
      </c>
    </row>
    <row r="15" spans="1:2" ht="69" x14ac:dyDescent="0.3">
      <c r="A15" s="2" t="s">
        <v>42</v>
      </c>
      <c r="B15" s="2" t="s">
        <v>43</v>
      </c>
    </row>
    <row r="16" spans="1:2" ht="69" x14ac:dyDescent="0.3">
      <c r="A16" s="2" t="s">
        <v>44</v>
      </c>
      <c r="B16" s="2" t="s">
        <v>45</v>
      </c>
    </row>
    <row r="17" spans="1:2" ht="46.2" customHeight="1" x14ac:dyDescent="0.3">
      <c r="A17" s="2" t="s">
        <v>46</v>
      </c>
      <c r="B17" s="2" t="s">
        <v>47</v>
      </c>
    </row>
    <row r="18" spans="1:2" ht="189" customHeight="1" x14ac:dyDescent="0.3">
      <c r="A18" s="5" t="s">
        <v>48</v>
      </c>
      <c r="B18" s="5" t="s">
        <v>49</v>
      </c>
    </row>
    <row r="19" spans="1:2" x14ac:dyDescent="0.3">
      <c r="A19" s="11"/>
      <c r="B19" s="11"/>
    </row>
    <row r="20" spans="1:2" ht="15.6" customHeight="1" x14ac:dyDescent="0.3">
      <c r="A20" s="11"/>
      <c r="B20" s="11"/>
    </row>
    <row r="21" spans="1:2" x14ac:dyDescent="0.3">
      <c r="A21" s="15"/>
      <c r="B21" s="11"/>
    </row>
    <row r="22" spans="1:2" x14ac:dyDescent="0.3">
      <c r="A22" s="11"/>
      <c r="B22" s="11"/>
    </row>
    <row r="23" spans="1:2" x14ac:dyDescent="0.3">
      <c r="A23" s="11"/>
      <c r="B23" s="11"/>
    </row>
    <row r="24" spans="1:2" x14ac:dyDescent="0.3">
      <c r="A24" s="11"/>
      <c r="B24" s="11"/>
    </row>
    <row r="25" spans="1:2" x14ac:dyDescent="0.3">
      <c r="A25" s="11"/>
      <c r="B25" s="11"/>
    </row>
    <row r="26" spans="1:2" x14ac:dyDescent="0.3">
      <c r="A26" s="11"/>
      <c r="B26" s="11"/>
    </row>
    <row r="27" spans="1:2" x14ac:dyDescent="0.3">
      <c r="A27" s="13"/>
      <c r="B27" s="13"/>
    </row>
    <row r="28" spans="1:2" x14ac:dyDescent="0.3">
      <c r="A28" s="13"/>
      <c r="B28" s="13"/>
    </row>
  </sheetData>
  <pageMargins left="0.7" right="0.7" top="0.75" bottom="0.75" header="0.3" footer="0.3"/>
  <pageSetup paperSize="9" orientation="portrai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C01963-0C18-43EA-BB72-1E8B3B6E27DB}">
  <dimension ref="A1:B15"/>
  <sheetViews>
    <sheetView tabSelected="1" workbookViewId="0">
      <pane ySplit="1" topLeftCell="A2" activePane="bottomLeft" state="frozen"/>
      <selection activeCell="A12" sqref="A12"/>
      <selection pane="bottomLeft" activeCell="A13" sqref="A13"/>
    </sheetView>
  </sheetViews>
  <sheetFormatPr defaultRowHeight="14.4" x14ac:dyDescent="0.3"/>
  <cols>
    <col min="1" max="1" width="36.44140625" customWidth="1"/>
    <col min="2" max="2" width="38" customWidth="1"/>
  </cols>
  <sheetData>
    <row r="1" spans="1:2" x14ac:dyDescent="0.3">
      <c r="A1" s="16" t="s">
        <v>0</v>
      </c>
      <c r="B1" s="16" t="s">
        <v>1</v>
      </c>
    </row>
    <row r="2" spans="1:2" x14ac:dyDescent="0.3">
      <c r="A2" s="18"/>
      <c r="B2" s="19"/>
    </row>
    <row r="3" spans="1:2" ht="272.39999999999998" customHeight="1" x14ac:dyDescent="0.3">
      <c r="A3" s="18" t="s">
        <v>50</v>
      </c>
      <c r="B3" s="20" t="s">
        <v>51</v>
      </c>
    </row>
    <row r="4" spans="1:2" ht="197.4" customHeight="1" x14ac:dyDescent="0.3">
      <c r="A4" s="18"/>
      <c r="B4" s="20" t="s">
        <v>52</v>
      </c>
    </row>
    <row r="5" spans="1:2" ht="321" customHeight="1" x14ac:dyDescent="0.3">
      <c r="A5" s="18" t="s">
        <v>53</v>
      </c>
      <c r="B5" s="20" t="s">
        <v>54</v>
      </c>
    </row>
    <row r="6" spans="1:2" ht="267.60000000000002" customHeight="1" x14ac:dyDescent="0.3">
      <c r="A6" s="18" t="s">
        <v>55</v>
      </c>
      <c r="B6" s="19" t="s">
        <v>56</v>
      </c>
    </row>
    <row r="7" spans="1:2" ht="117.75" customHeight="1" x14ac:dyDescent="0.3">
      <c r="A7" s="18" t="s">
        <v>57</v>
      </c>
      <c r="B7" s="22" t="s">
        <v>58</v>
      </c>
    </row>
    <row r="8" spans="1:2" ht="64.95" customHeight="1" x14ac:dyDescent="0.3">
      <c r="A8" s="18" t="s">
        <v>59</v>
      </c>
      <c r="B8" s="22" t="s">
        <v>60</v>
      </c>
    </row>
    <row r="9" spans="1:2" ht="90" customHeight="1" x14ac:dyDescent="0.3">
      <c r="A9" s="18" t="s">
        <v>61</v>
      </c>
      <c r="B9" s="22" t="s">
        <v>62</v>
      </c>
    </row>
    <row r="10" spans="1:2" ht="291" x14ac:dyDescent="0.3">
      <c r="A10" s="18" t="s">
        <v>63</v>
      </c>
      <c r="B10" s="22" t="s">
        <v>64</v>
      </c>
    </row>
    <row r="11" spans="1:2" ht="66" x14ac:dyDescent="0.3">
      <c r="A11" s="21" t="s">
        <v>65</v>
      </c>
      <c r="B11" s="20" t="s">
        <v>66</v>
      </c>
    </row>
    <row r="12" spans="1:2" ht="399" customHeight="1" x14ac:dyDescent="0.3">
      <c r="A12" s="23" t="s">
        <v>67</v>
      </c>
      <c r="B12" s="24" t="s">
        <v>68</v>
      </c>
    </row>
    <row r="13" spans="1:2" ht="196.95" customHeight="1" x14ac:dyDescent="0.3">
      <c r="A13" s="25" t="s">
        <v>69</v>
      </c>
      <c r="B13" s="25" t="s">
        <v>70</v>
      </c>
    </row>
    <row r="15" spans="1:2" ht="64.5" customHeight="1" x14ac:dyDescent="0.3"/>
  </sheetData>
  <pageMargins left="0.7" right="0.7" top="0.75" bottom="0.75" header="0.3" footer="0.3"/>
  <pageSetup paperSize="9" orientation="portrai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Soort_x0020_Correspondentie xmlns="5717d259-d152-48e5-84f8-f49ff581c316" xsi:nil="true"/>
    <Datum_x0020_Ontvangst xmlns="5717d259-d152-48e5-84f8-f49ff581c316" xsi:nil="true"/>
    <Datum_x0020_Document xmlns="5717d259-d152-48e5-84f8-f49ff581c316" xsi:nil="true"/>
    <Klant_x0020_Adres xmlns="5717d259-d152-48e5-84f8-f49ff581c316" xsi:nil="true"/>
    <Document_x0020_Klantnaam xmlns="5717d259-d152-48e5-84f8-f49ff581c316" xsi:nil="true"/>
    <Klant_x0020_Plaats xmlns="5717d259-d152-48e5-84f8-f49ff581c316" xsi:nil="true"/>
    <Extern_x0020_kenmerk xmlns="5717d259-d152-48e5-84f8-f49ff581c316" xsi:nil="true"/>
    <Klant_x0020_Postcode xmlns="5717d259-d152-48e5-84f8-f49ff581c316" xsi:nil="true"/>
    <Documentomschrijving xmlns="5717d259-d152-48e5-84f8-f49ff581c316" xsi:nil="true"/>
    <TaxCatchAll xmlns="5717d259-d152-48e5-84f8-f49ff581c316" xsi:nil="true"/>
    <Datum_x0020_Verzonden xmlns="5717d259-d152-48e5-84f8-f49ff581c316"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haredContentType xmlns="Microsoft.SharePoint.Taxonomy.ContentTypeSync" SourceId="be2bb301-337e-4fd9-b97f-f1941be93156" ContentTypeId="0x0101" PreviousValue="false"/>
</file>

<file path=customXml/item4.xml><?xml version="1.0" encoding="utf-8"?>
<ct:contentTypeSchema xmlns:ct="http://schemas.microsoft.com/office/2006/metadata/contentType" xmlns:ma="http://schemas.microsoft.com/office/2006/metadata/properties/metaAttributes" ct:_="" ma:_="" ma:contentTypeName="Document" ma:contentTypeID="0x010100709C40A9AC94A148BD2761536C87C24F" ma:contentTypeVersion="21" ma:contentTypeDescription="Een nieuw document maken." ma:contentTypeScope="" ma:versionID="15c97abbf84f59d893538a73df85f681">
  <xsd:schema xmlns:xsd="http://www.w3.org/2001/XMLSchema" xmlns:xs="http://www.w3.org/2001/XMLSchema" xmlns:p="http://schemas.microsoft.com/office/2006/metadata/properties" xmlns:ns2="5717d259-d152-48e5-84f8-f49ff581c316" xmlns:ns3="7fcdcbce-a0cd-47a8-b2f9-91b2a633a0b9" xmlns:ns4="2b872fb9-f124-4d8f-9219-a1e7562fa76f" targetNamespace="http://schemas.microsoft.com/office/2006/metadata/properties" ma:root="true" ma:fieldsID="300a860c4f008648dba12a2a5f98d4b6" ns2:_="" ns3:_="" ns4:_="">
    <xsd:import namespace="5717d259-d152-48e5-84f8-f49ff581c316"/>
    <xsd:import namespace="7fcdcbce-a0cd-47a8-b2f9-91b2a633a0b9"/>
    <xsd:import namespace="2b872fb9-f124-4d8f-9219-a1e7562fa76f"/>
    <xsd:element name="properties">
      <xsd:complexType>
        <xsd:sequence>
          <xsd:element name="documentManagement">
            <xsd:complexType>
              <xsd:all>
                <xsd:element ref="ns2:Documentomschrijving" minOccurs="0"/>
                <xsd:element ref="ns2:Soort_x0020_Correspondentie" minOccurs="0"/>
                <xsd:element ref="ns2:Datum_x0020_Document" minOccurs="0"/>
                <xsd:element ref="ns2:Datum_x0020_Ontvangst" minOccurs="0"/>
                <xsd:element ref="ns2:Datum_x0020_Verzonden" minOccurs="0"/>
                <xsd:element ref="ns2:Document_x0020_Klantnaam" minOccurs="0"/>
                <xsd:element ref="ns2:Klant_x0020_Adres" minOccurs="0"/>
                <xsd:element ref="ns2:Klant_x0020_Postcode" minOccurs="0"/>
                <xsd:element ref="ns2:Klant_x0020_Plaats" minOccurs="0"/>
                <xsd:element ref="ns2:Extern_x0020_kenmerk" minOccurs="0"/>
                <xsd:element ref="ns2:TaxCatchAll" minOccurs="0"/>
                <xsd:element ref="ns2:TaxCatchAllLabel" minOccurs="0"/>
                <xsd:element ref="ns3:MediaServiceAutoTags" minOccurs="0"/>
                <xsd:element ref="ns3:MediaServiceDateTaken" minOccurs="0"/>
                <xsd:element ref="ns3:MediaServiceLocation" minOccurs="0"/>
                <xsd:element ref="ns3:MediaServiceOCR" minOccurs="0"/>
                <xsd:element ref="ns4:SharedWithUsers" minOccurs="0"/>
                <xsd:element ref="ns4:SharedWithDetails" minOccurs="0"/>
                <xsd:element ref="ns3:MediaServiceGenerationTime" minOccurs="0"/>
                <xsd:element ref="ns3:MediaServiceEventHashCode" minOccurs="0"/>
                <xsd:element ref="ns3:MediaServiceAutoKeyPoints" minOccurs="0"/>
                <xsd:element ref="ns3:MediaServiceKeyPoints" minOccurs="0"/>
                <xsd:element ref="ns3:MediaServiceObjectDetectorVersions" minOccurs="0"/>
                <xsd:element ref="ns3:MediaServiceSearchProperties" minOccurs="0"/>
                <xsd:element ref="ns3:MediaServiceFastMetadata" minOccurs="0"/>
                <xsd:element ref="ns3:MediaService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717d259-d152-48e5-84f8-f49ff581c316" elementFormDefault="qualified">
    <xsd:import namespace="http://schemas.microsoft.com/office/2006/documentManagement/types"/>
    <xsd:import namespace="http://schemas.microsoft.com/office/infopath/2007/PartnerControls"/>
    <xsd:element name="Documentomschrijving" ma:index="1" nillable="true" ma:displayName="1 Document Omschrijving" ma:internalName="Documentomschrijving">
      <xsd:simpleType>
        <xsd:restriction base="dms:Note">
          <xsd:maxLength value="255"/>
        </xsd:restriction>
      </xsd:simpleType>
    </xsd:element>
    <xsd:element name="Soort_x0020_Correspondentie" ma:index="2" nillable="true" ma:displayName="2 Document Soort Correspondentie" ma:format="Dropdown" ma:internalName="Soort_x0020_Correspondentie">
      <xsd:simpleType>
        <xsd:restriction base="dms:Choice">
          <xsd:enumeration value="Inkomend"/>
          <xsd:enumeration value="Uitgaand"/>
          <xsd:enumeration value="Intern"/>
        </xsd:restriction>
      </xsd:simpleType>
    </xsd:element>
    <xsd:element name="Datum_x0020_Document" ma:index="3" nillable="true" ma:displayName="3 Document Datum" ma:format="DateOnly" ma:internalName="Datum_x0020_Document">
      <xsd:simpleType>
        <xsd:restriction base="dms:DateTime"/>
      </xsd:simpleType>
    </xsd:element>
    <xsd:element name="Datum_x0020_Ontvangst" ma:index="4" nillable="true" ma:displayName="4 Document Datum Ontvangst" ma:format="DateOnly" ma:internalName="Datum_x0020_Ontvangst">
      <xsd:simpleType>
        <xsd:restriction base="dms:DateTime"/>
      </xsd:simpleType>
    </xsd:element>
    <xsd:element name="Datum_x0020_Verzonden" ma:index="5" nillable="true" ma:displayName="5 Document Datum Verzonden" ma:format="DateOnly" ma:internalName="Datum_x0020_Verzonden">
      <xsd:simpleType>
        <xsd:restriction base="dms:DateTime"/>
      </xsd:simpleType>
    </xsd:element>
    <xsd:element name="Document_x0020_Klantnaam" ma:index="6" nillable="true" ma:displayName="6 Document Klantnaam" ma:internalName="Document_x0020_Klantnaam">
      <xsd:simpleType>
        <xsd:restriction base="dms:Text">
          <xsd:maxLength value="255"/>
        </xsd:restriction>
      </xsd:simpleType>
    </xsd:element>
    <xsd:element name="Klant_x0020_Adres" ma:index="7" nillable="true" ma:displayName="7 Document Klant Adres" ma:internalName="Klant_x0020_Adres">
      <xsd:simpleType>
        <xsd:restriction base="dms:Text">
          <xsd:maxLength value="255"/>
        </xsd:restriction>
      </xsd:simpleType>
    </xsd:element>
    <xsd:element name="Klant_x0020_Postcode" ma:index="8" nillable="true" ma:displayName="8 Document Klant Postcode" ma:internalName="Klant_x0020_Postcode">
      <xsd:simpleType>
        <xsd:restriction base="dms:Text">
          <xsd:maxLength value="255"/>
        </xsd:restriction>
      </xsd:simpleType>
    </xsd:element>
    <xsd:element name="Klant_x0020_Plaats" ma:index="9" nillable="true" ma:displayName="9 Document Klant Plaats" ma:internalName="Klant_x0020_Plaats">
      <xsd:simpleType>
        <xsd:restriction base="dms:Text">
          <xsd:maxLength value="255"/>
        </xsd:restriction>
      </xsd:simpleType>
    </xsd:element>
    <xsd:element name="Extern_x0020_kenmerk" ma:index="11" nillable="true" ma:displayName="Extern kenmerk" ma:internalName="Extern_x0020_kenmerk">
      <xsd:simpleType>
        <xsd:restriction base="dms:Text">
          <xsd:maxLength value="255"/>
        </xsd:restriction>
      </xsd:simpleType>
    </xsd:element>
    <xsd:element name="TaxCatchAll" ma:index="13" nillable="true" ma:displayName="Taxonomy Catch All Column" ma:hidden="true" ma:list="{06335b27-3032-4288-ac7a-557fce68f127}" ma:internalName="TaxCatchAll" ma:showField="CatchAllData" ma:web="2b872fb9-f124-4d8f-9219-a1e7562fa76f">
      <xsd:complexType>
        <xsd:complexContent>
          <xsd:extension base="dms:MultiChoiceLookup">
            <xsd:sequence>
              <xsd:element name="Value" type="dms:Lookup" maxOccurs="unbounded" minOccurs="0" nillable="true"/>
            </xsd:sequence>
          </xsd:extension>
        </xsd:complexContent>
      </xsd:complexType>
    </xsd:element>
    <xsd:element name="TaxCatchAllLabel" ma:index="14" nillable="true" ma:displayName="Taxonomy Catch All Column1" ma:hidden="true" ma:list="{06335b27-3032-4288-ac7a-557fce68f127}" ma:internalName="TaxCatchAllLabel" ma:readOnly="true" ma:showField="CatchAllDataLabel" ma:web="2b872fb9-f124-4d8f-9219-a1e7562fa76f">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7fcdcbce-a0cd-47a8-b2f9-91b2a633a0b9" elementFormDefault="qualified">
    <xsd:import namespace="http://schemas.microsoft.com/office/2006/documentManagement/types"/>
    <xsd:import namespace="http://schemas.microsoft.com/office/infopath/2007/PartnerControls"/>
    <xsd:element name="MediaServiceAutoTags" ma:index="20" nillable="true" ma:displayName="Tags" ma:internalName="MediaServiceAutoTags" ma:readOnly="true">
      <xsd:simpleType>
        <xsd:restriction base="dms:Text"/>
      </xsd:simpleType>
    </xsd:element>
    <xsd:element name="MediaServiceDateTaken" ma:index="21" nillable="true" ma:displayName="MediaServiceDateTaken" ma:hidden="true" ma:internalName="MediaServiceDateTaken" ma:readOnly="true">
      <xsd:simpleType>
        <xsd:restriction base="dms:Text"/>
      </xsd:simpleType>
    </xsd:element>
    <xsd:element name="MediaServiceLocation" ma:index="22" nillable="true" ma:displayName="Location" ma:internalName="MediaServiceLocation" ma:readOnly="true">
      <xsd:simpleType>
        <xsd:restriction base="dms:Text"/>
      </xsd:simpleType>
    </xsd:element>
    <xsd:element name="MediaServiceOCR" ma:index="23" nillable="true" ma:displayName="Extracted Text" ma:internalName="MediaServiceOCR" ma:readOnly="true">
      <xsd:simpleType>
        <xsd:restriction base="dms:Note">
          <xsd:maxLength value="255"/>
        </xsd:restriction>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ServiceAutoKeyPoints" ma:index="28" nillable="true" ma:displayName="MediaServiceAutoKeyPoints" ma:hidden="true" ma:internalName="MediaServiceAutoKeyPoints" ma:readOnly="true">
      <xsd:simpleType>
        <xsd:restriction base="dms:Note"/>
      </xsd:simpleType>
    </xsd:element>
    <xsd:element name="MediaServiceKeyPoints" ma:index="29" nillable="true" ma:displayName="KeyPoints" ma:internalName="MediaServiceKeyPoints" ma:readOnly="true">
      <xsd:simpleType>
        <xsd:restriction base="dms:Note">
          <xsd:maxLength value="255"/>
        </xsd:restriction>
      </xsd:simpleType>
    </xsd:element>
    <xsd:element name="MediaServiceObjectDetectorVersions" ma:index="30" nillable="true" ma:displayName="MediaServiceObjectDetectorVersions" ma:hidden="true" ma:indexed="true" ma:internalName="MediaServiceObjectDetectorVersions" ma:readOnly="true">
      <xsd:simpleType>
        <xsd:restriction base="dms:Text"/>
      </xsd:simpleType>
    </xsd:element>
    <xsd:element name="MediaServiceSearchProperties" ma:index="31" nillable="true" ma:displayName="MediaServiceSearchProperties" ma:hidden="true" ma:internalName="MediaServiceSearchProperties" ma:readOnly="true">
      <xsd:simpleType>
        <xsd:restriction base="dms:Note"/>
      </xsd:simpleType>
    </xsd:element>
    <xsd:element name="MediaServiceFastMetadata" ma:index="32" nillable="true" ma:displayName="MediaServiceFastMetadata" ma:hidden="true" ma:internalName="MediaServiceFastMetadata" ma:readOnly="true">
      <xsd:simpleType>
        <xsd:restriction base="dms:Note"/>
      </xsd:simpleType>
    </xsd:element>
    <xsd:element name="MediaServiceMetadata" ma:index="33" nillable="true" ma:displayName="MediaServiceMetadata" ma:hidden="true" ma:internalName="MediaService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b872fb9-f124-4d8f-9219-a1e7562fa76f" elementFormDefault="qualified">
    <xsd:import namespace="http://schemas.microsoft.com/office/2006/documentManagement/types"/>
    <xsd:import namespace="http://schemas.microsoft.com/office/infopath/2007/PartnerControls"/>
    <xsd:element name="SharedWithUsers" ma:index="24"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5" nillable="true" ma:displayName="Gedeeld met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7" ma:displayName="Inhoudstype"/>
        <xsd:element ref="dc:title" minOccurs="0" maxOccurs="1" ma:index="10"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7BB9CDB-DBC2-4F74-BD1E-D44639754ADF}">
  <ds:schemaRefs>
    <ds:schemaRef ds:uri="http://purl.org/dc/terms/"/>
    <ds:schemaRef ds:uri="http://schemas.microsoft.com/office/2006/documentManagement/types"/>
    <ds:schemaRef ds:uri="http://www.w3.org/XML/1998/namespace"/>
    <ds:schemaRef ds:uri="http://purl.org/dc/elements/1.1/"/>
    <ds:schemaRef ds:uri="http://schemas.microsoft.com/office/2006/metadata/properties"/>
    <ds:schemaRef ds:uri="5717d259-d152-48e5-84f8-f49ff581c316"/>
    <ds:schemaRef ds:uri="http://purl.org/dc/dcmitype/"/>
    <ds:schemaRef ds:uri="http://schemas.microsoft.com/office/infopath/2007/PartnerControls"/>
    <ds:schemaRef ds:uri="http://schemas.openxmlformats.org/package/2006/metadata/core-properties"/>
    <ds:schemaRef ds:uri="2b872fb9-f124-4d8f-9219-a1e7562fa76f"/>
    <ds:schemaRef ds:uri="7fcdcbce-a0cd-47a8-b2f9-91b2a633a0b9"/>
  </ds:schemaRefs>
</ds:datastoreItem>
</file>

<file path=customXml/itemProps2.xml><?xml version="1.0" encoding="utf-8"?>
<ds:datastoreItem xmlns:ds="http://schemas.openxmlformats.org/officeDocument/2006/customXml" ds:itemID="{7A3E2BE1-4346-4333-A8F6-BB513874733E}">
  <ds:schemaRefs>
    <ds:schemaRef ds:uri="http://schemas.microsoft.com/sharepoint/v3/contenttype/forms"/>
  </ds:schemaRefs>
</ds:datastoreItem>
</file>

<file path=customXml/itemProps3.xml><?xml version="1.0" encoding="utf-8"?>
<ds:datastoreItem xmlns:ds="http://schemas.openxmlformats.org/officeDocument/2006/customXml" ds:itemID="{D2FA5A6B-D408-4DF4-98BA-505E149BB171}">
  <ds:schemaRefs>
    <ds:schemaRef ds:uri="Microsoft.SharePoint.Taxonomy.ContentTypeSync"/>
  </ds:schemaRefs>
</ds:datastoreItem>
</file>

<file path=customXml/itemProps4.xml><?xml version="1.0" encoding="utf-8"?>
<ds:datastoreItem xmlns:ds="http://schemas.openxmlformats.org/officeDocument/2006/customXml" ds:itemID="{14C99960-B5FE-4F86-9832-9F0654F9C7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717d259-d152-48e5-84f8-f49ff581c316"/>
    <ds:schemaRef ds:uri="7fcdcbce-a0cd-47a8-b2f9-91b2a633a0b9"/>
    <ds:schemaRef ds:uri="2b872fb9-f124-4d8f-9219-a1e7562fa7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acd9b9a6-8a32-4adc-a2f5-93e438f21306}" enabled="1" method="Standard" siteId="{7e50fb70-43f6-46ef-b368-2219ae63650c}"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Werkbladen</vt:lpstr>
      </vt:variant>
      <vt:variant>
        <vt:i4>3</vt:i4>
      </vt:variant>
    </vt:vector>
  </HeadingPairs>
  <TitlesOfParts>
    <vt:vector size="3" baseType="lpstr">
      <vt:lpstr>Participatiebijeenkomst 23 mei</vt:lpstr>
      <vt:lpstr>Participatiebijeenkomst 4 juni</vt:lpstr>
      <vt:lpstr>DenkMee</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Eigenaar</dc:creator>
  <cp:keywords/>
  <dc:description/>
  <cp:lastModifiedBy>Bregje Poelman</cp:lastModifiedBy>
  <cp:revision/>
  <dcterms:created xsi:type="dcterms:W3CDTF">2025-09-11T12:42:29Z</dcterms:created>
  <dcterms:modified xsi:type="dcterms:W3CDTF">2025-09-11T12:57:56Z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0x010100709C40A9AC94A148BD2761536C87C24F</vt:lpwstr>
  </property>
</Properties>
</file>